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8" r:id="rId3"/>
    <p:sldId id="282" r:id="rId4"/>
    <p:sldId id="289" r:id="rId5"/>
    <p:sldId id="295" r:id="rId6"/>
    <p:sldId id="301" r:id="rId7"/>
    <p:sldId id="307" r:id="rId8"/>
    <p:sldId id="296" r:id="rId9"/>
    <p:sldId id="304" r:id="rId10"/>
    <p:sldId id="299" r:id="rId11"/>
    <p:sldId id="303" r:id="rId12"/>
    <p:sldId id="298"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914" y="7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7A7CDA-71BB-4CA9-8DA7-158A1B297D5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DDEB817-F503-4ACA-8197-532B80C3EA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EC827E6-BEDE-453E-8FBD-9FAF743B571D}"/>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5" name="フッター プレースホルダー 4">
            <a:extLst>
              <a:ext uri="{FF2B5EF4-FFF2-40B4-BE49-F238E27FC236}">
                <a16:creationId xmlns:a16="http://schemas.microsoft.com/office/drawing/2014/main" id="{12BB18A2-C4F0-4CA9-8AB2-ACD42CA05B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56F186-8885-42BF-890A-3E36E865FFAE}"/>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220939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A66BA0-F945-4A7D-9A50-2CBC819122B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ABBDB40-78F2-4A00-9C52-853EDCD7095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14AFFD8-2099-4AE5-BC13-6324681DF86E}"/>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5" name="フッター プレースホルダー 4">
            <a:extLst>
              <a:ext uri="{FF2B5EF4-FFF2-40B4-BE49-F238E27FC236}">
                <a16:creationId xmlns:a16="http://schemas.microsoft.com/office/drawing/2014/main" id="{7827688D-CA96-455C-A59C-B7C5CAC1AB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ED0EE3-E72A-4B12-9B41-77E819CC2413}"/>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265652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4C7890D-F32C-47B3-8DEB-7B0397FB13A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4407895-E11D-4DCF-8A89-0DD64067324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48D870C-D3DC-4D37-90D1-0C1F2D20FE8F}"/>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5" name="フッター プレースホルダー 4">
            <a:extLst>
              <a:ext uri="{FF2B5EF4-FFF2-40B4-BE49-F238E27FC236}">
                <a16:creationId xmlns:a16="http://schemas.microsoft.com/office/drawing/2014/main" id="{E1C19A69-4952-412A-9105-4E4D31EAC00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1608E0-0B3E-4711-9FE0-8B776AE0FD14}"/>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4227285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9F5093-FF2C-4AF7-81F1-4277E3CD084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5DA8FA-F0EC-4C8E-8527-6BDD0DC3D5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5A8272-C2AF-4A79-8484-B19F0F10F0E1}"/>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5" name="フッター プレースホルダー 4">
            <a:extLst>
              <a:ext uri="{FF2B5EF4-FFF2-40B4-BE49-F238E27FC236}">
                <a16:creationId xmlns:a16="http://schemas.microsoft.com/office/drawing/2014/main" id="{366F735E-58D8-40BF-A96D-A712313E57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24B056-89E9-4B1E-A216-50A08201375E}"/>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106963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3D1A9E-112D-4DF0-9712-9C1F223A137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9B631AF-A31F-4168-889D-045BEFE454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060AF4F-94CB-4FF9-95BD-CC4527B06EEB}"/>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5" name="フッター プレースホルダー 4">
            <a:extLst>
              <a:ext uri="{FF2B5EF4-FFF2-40B4-BE49-F238E27FC236}">
                <a16:creationId xmlns:a16="http://schemas.microsoft.com/office/drawing/2014/main" id="{19B9D42F-68BA-45A2-B426-2B9EF0DBA64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A09C996-8CD7-4A30-BA0E-5CE148DDDCE4}"/>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125994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0FED9D-06BA-4FA8-9239-EA0D4AE37EC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918F35-E3A1-4915-8BBD-E86AB05B721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46F8E45-4EA6-4B31-9FE4-2080A99B35D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59DC0D1-5E27-4E58-BB62-8EE60C7A26C4}"/>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6" name="フッター プレースホルダー 5">
            <a:extLst>
              <a:ext uri="{FF2B5EF4-FFF2-40B4-BE49-F238E27FC236}">
                <a16:creationId xmlns:a16="http://schemas.microsoft.com/office/drawing/2014/main" id="{A275F441-224C-47CF-9ED1-E01075C3BD2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0B9634A-C574-4224-AFF4-8BBC92B14C8E}"/>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222530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EE055E-F58D-4B51-8838-FD6B99B4FDF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C6CC82B-A1B4-489E-8FF5-69DAE2E1F9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E39A72A-9806-451C-84A8-C67BA079777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586FF19-920E-4A16-824A-8563BF359B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1D68C8A-87BD-4E17-83DC-7E7500294CD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F36C5A5-884D-48D0-89A6-3DCC08D21C3C}"/>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8" name="フッター プレースホルダー 7">
            <a:extLst>
              <a:ext uri="{FF2B5EF4-FFF2-40B4-BE49-F238E27FC236}">
                <a16:creationId xmlns:a16="http://schemas.microsoft.com/office/drawing/2014/main" id="{08E5F7B3-8CB6-42C7-8A9D-7E52CB5EECF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C5921A4-DD53-4AD9-BFD7-5C3A6053B871}"/>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88307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410B93-2ED9-4C81-910B-DD542210612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F15FF9E-B229-4801-947C-20C3A943FE80}"/>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4" name="フッター プレースホルダー 3">
            <a:extLst>
              <a:ext uri="{FF2B5EF4-FFF2-40B4-BE49-F238E27FC236}">
                <a16:creationId xmlns:a16="http://schemas.microsoft.com/office/drawing/2014/main" id="{9292279D-D3F4-4E85-A63C-508D0781765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E132C69-0941-4763-8F98-7ACFDE57BF53}"/>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2836139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2EA4D5B-6F9C-4B77-8438-59314A4E3E43}"/>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3" name="フッター プレースホルダー 2">
            <a:extLst>
              <a:ext uri="{FF2B5EF4-FFF2-40B4-BE49-F238E27FC236}">
                <a16:creationId xmlns:a16="http://schemas.microsoft.com/office/drawing/2014/main" id="{01AB048E-B6DC-4521-8FFE-F1C2BC7B720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4E99C8D-68F2-416F-A1C0-FF01DD964676}"/>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67915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673150-FEEC-40E7-8602-EC5302F6B37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3FF0468-0C3B-4224-9E1D-C141198E7D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09AABBC-FBC5-46B3-9FF4-738A33DBA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A2BDBE-29CB-4D59-B708-8A505AEF70E3}"/>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6" name="フッター プレースホルダー 5">
            <a:extLst>
              <a:ext uri="{FF2B5EF4-FFF2-40B4-BE49-F238E27FC236}">
                <a16:creationId xmlns:a16="http://schemas.microsoft.com/office/drawing/2014/main" id="{0A440B7F-7888-4659-A3A1-C702F8F1383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29FC90-FDEA-47D8-94F1-114D17D148CA}"/>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308849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E3127A-59ED-40AC-AEF9-545FBF74BD0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1E742EE-335E-409D-89B5-78B797B98C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81FFE09-7D7F-40EF-90ED-A99FB82AC4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52E1C0-C36A-498D-9A47-1B8CFE6D4CD2}"/>
              </a:ext>
            </a:extLst>
          </p:cNvPr>
          <p:cNvSpPr>
            <a:spLocks noGrp="1"/>
          </p:cNvSpPr>
          <p:nvPr>
            <p:ph type="dt" sz="half" idx="10"/>
          </p:nvPr>
        </p:nvSpPr>
        <p:spPr/>
        <p:txBody>
          <a:bodyPr/>
          <a:lstStyle/>
          <a:p>
            <a:fld id="{059A24EC-CEC5-4F16-8FEF-8AADDC8EA686}" type="datetimeFigureOut">
              <a:rPr kumimoji="1" lang="ja-JP" altLang="en-US" smtClean="0"/>
              <a:t>2025/4/3</a:t>
            </a:fld>
            <a:endParaRPr kumimoji="1" lang="ja-JP" altLang="en-US"/>
          </a:p>
        </p:txBody>
      </p:sp>
      <p:sp>
        <p:nvSpPr>
          <p:cNvPr id="6" name="フッター プレースホルダー 5">
            <a:extLst>
              <a:ext uri="{FF2B5EF4-FFF2-40B4-BE49-F238E27FC236}">
                <a16:creationId xmlns:a16="http://schemas.microsoft.com/office/drawing/2014/main" id="{A63D4BF4-023C-4650-9B63-05489C29FF9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6060B8A-C6AC-4EE6-9F30-D440E5C49F7E}"/>
              </a:ext>
            </a:extLst>
          </p:cNvPr>
          <p:cNvSpPr>
            <a:spLocks noGrp="1"/>
          </p:cNvSpPr>
          <p:nvPr>
            <p:ph type="sldNum" sz="quarter" idx="12"/>
          </p:nvPr>
        </p:nvSpPr>
        <p:spPr/>
        <p:txBody>
          <a:body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1805356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988403C-EAA7-4BD5-BD0C-4B218EB0B2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56E35F-649D-4B3A-B82A-1E79AC4888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3DE6CE-418E-4FAF-A454-27FE76B2E3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9A24EC-CEC5-4F16-8FEF-8AADDC8EA686}" type="datetimeFigureOut">
              <a:rPr kumimoji="1" lang="ja-JP" altLang="en-US" smtClean="0"/>
              <a:t>2025/4/3</a:t>
            </a:fld>
            <a:endParaRPr kumimoji="1" lang="ja-JP" altLang="en-US"/>
          </a:p>
        </p:txBody>
      </p:sp>
      <p:sp>
        <p:nvSpPr>
          <p:cNvPr id="5" name="フッター プレースホルダー 4">
            <a:extLst>
              <a:ext uri="{FF2B5EF4-FFF2-40B4-BE49-F238E27FC236}">
                <a16:creationId xmlns:a16="http://schemas.microsoft.com/office/drawing/2014/main" id="{F8163E22-1457-4AE4-A6F9-9F9174426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6C8908B-BC25-4F95-B632-5151503A89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252BA2-270B-4782-87DC-BC06D8D1C818}" type="slidenum">
              <a:rPr kumimoji="1" lang="ja-JP" altLang="en-US" smtClean="0"/>
              <a:t>‹#›</a:t>
            </a:fld>
            <a:endParaRPr kumimoji="1" lang="ja-JP" altLang="en-US"/>
          </a:p>
        </p:txBody>
      </p:sp>
    </p:spTree>
    <p:extLst>
      <p:ext uri="{BB962C8B-B14F-4D97-AF65-F5344CB8AC3E}">
        <p14:creationId xmlns:p14="http://schemas.microsoft.com/office/powerpoint/2010/main" val="3901088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882312"/>
            <a:ext cx="12192000" cy="1119457"/>
          </a:xfrm>
        </p:spPr>
        <p:txBody>
          <a:bodyPr anchor="ctr">
            <a:noAutofit/>
          </a:bodyPr>
          <a:lstStyle/>
          <a:p>
            <a:r>
              <a:rPr kumimoji="1" lang="ja-JP" altLang="en-US" sz="4000" b="1" dirty="0">
                <a:latin typeface="UD デジタル 教科書体 NK-R" panose="02020400000000000000" pitchFamily="18" charset="-128"/>
                <a:ea typeface="UD デジタル 教科書体 NK-R" panose="02020400000000000000" pitchFamily="18" charset="-128"/>
              </a:rPr>
              <a:t>別府市ソーシャルスタートアップ成長支援事業</a:t>
            </a:r>
            <a:br>
              <a:rPr kumimoji="1" lang="en-US" altLang="ja-JP" sz="4000" b="1" dirty="0">
                <a:latin typeface="UD デジタル 教科書体 NK-R" panose="02020400000000000000" pitchFamily="18" charset="-128"/>
                <a:ea typeface="UD デジタル 教科書体 NK-R" panose="02020400000000000000" pitchFamily="18" charset="-128"/>
              </a:rPr>
            </a:br>
            <a:r>
              <a:rPr kumimoji="1" lang="ja-JP" altLang="en-US" sz="4000" b="1" dirty="0">
                <a:latin typeface="UD デジタル 教科書体 NK-R" panose="02020400000000000000" pitchFamily="18" charset="-128"/>
                <a:ea typeface="UD デジタル 教科書体 NK-R" panose="02020400000000000000" pitchFamily="18" charset="-128"/>
              </a:rPr>
              <a:t>事業計画書</a:t>
            </a:r>
          </a:p>
        </p:txBody>
      </p:sp>
      <p:sp>
        <p:nvSpPr>
          <p:cNvPr id="6" name="テキスト ボックス 5"/>
          <p:cNvSpPr txBox="1"/>
          <p:nvPr/>
        </p:nvSpPr>
        <p:spPr>
          <a:xfrm>
            <a:off x="10010274" y="147307"/>
            <a:ext cx="2020617" cy="369332"/>
          </a:xfrm>
          <a:prstGeom prst="rect">
            <a:avLst/>
          </a:prstGeom>
          <a:noFill/>
        </p:spPr>
        <p:txBody>
          <a:bodyPr wrap="square" rtlCol="0">
            <a:spAutoFit/>
          </a:bodyPr>
          <a:lstStyle/>
          <a:p>
            <a:pPr algn="r"/>
            <a:r>
              <a:rPr lang="ja-JP" altLang="en-US"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事業計画書）</a:t>
            </a:r>
          </a:p>
        </p:txBody>
      </p:sp>
      <p:graphicFrame>
        <p:nvGraphicFramePr>
          <p:cNvPr id="13" name="表 12">
            <a:extLst>
              <a:ext uri="{FF2B5EF4-FFF2-40B4-BE49-F238E27FC236}">
                <a16:creationId xmlns:a16="http://schemas.microsoft.com/office/drawing/2014/main" id="{3129A5A8-3BA4-4A04-AF07-1D1D45BF6FC3}"/>
              </a:ext>
            </a:extLst>
          </p:cNvPr>
          <p:cNvGraphicFramePr>
            <a:graphicFrameLocks noGrp="1"/>
          </p:cNvGraphicFramePr>
          <p:nvPr>
            <p:extLst>
              <p:ext uri="{D42A27DB-BD31-4B8C-83A1-F6EECF244321}">
                <p14:modId xmlns:p14="http://schemas.microsoft.com/office/powerpoint/2010/main" val="4053054667"/>
              </p:ext>
            </p:extLst>
          </p:nvPr>
        </p:nvGraphicFramePr>
        <p:xfrm>
          <a:off x="205194" y="2295433"/>
          <a:ext cx="11825697" cy="3887999"/>
        </p:xfrm>
        <a:graphic>
          <a:graphicData uri="http://schemas.openxmlformats.org/drawingml/2006/table">
            <a:tbl>
              <a:tblPr firstRow="1" bandRow="1">
                <a:tableStyleId>{5940675A-B579-460E-94D1-54222C63F5DA}</a:tableStyleId>
              </a:tblPr>
              <a:tblGrid>
                <a:gridCol w="4015572">
                  <a:extLst>
                    <a:ext uri="{9D8B030D-6E8A-4147-A177-3AD203B41FA5}">
                      <a16:colId xmlns:a16="http://schemas.microsoft.com/office/drawing/2014/main" val="1015840581"/>
                    </a:ext>
                  </a:extLst>
                </a:gridCol>
                <a:gridCol w="7810125">
                  <a:extLst>
                    <a:ext uri="{9D8B030D-6E8A-4147-A177-3AD203B41FA5}">
                      <a16:colId xmlns:a16="http://schemas.microsoft.com/office/drawing/2014/main" val="2055512342"/>
                    </a:ext>
                  </a:extLst>
                </a:gridCol>
              </a:tblGrid>
              <a:tr h="925714">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法人名・屋号　（フリガナ）</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233401567"/>
                  </a:ext>
                </a:extLst>
              </a:tr>
              <a:tr h="925714">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事業名</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375427136"/>
                  </a:ext>
                </a:extLst>
              </a:tr>
              <a:tr h="925714">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地域や社会の課題解決に取り組み、</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どのような未来を目指すのか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簡潔に記載してください</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1110857">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寄附集め目標額</a:t>
                      </a:r>
                    </a:p>
                  </a:txBody>
                  <a:tcPr anchor="ctr">
                    <a:solidFill>
                      <a:srgbClr val="66FFFF"/>
                    </a:solidFill>
                  </a:tcPr>
                </a:tc>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    目標総額　　　　　          　　　　　　万円</a:t>
                      </a:r>
                      <a:endParaRPr kumimoji="1" lang="en-US" altLang="ja-JP" sz="1600" dirty="0">
                        <a:latin typeface="UD デジタル 教科書体 NK-R" panose="02020400000000000000" pitchFamily="18" charset="-128"/>
                        <a:ea typeface="UD デジタル 教科書体 NK-R" panose="02020400000000000000" pitchFamily="18" charset="-128"/>
                      </a:endParaRPr>
                    </a:p>
                    <a:p>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a:t>
                      </a:r>
                      <a:r>
                        <a:rPr kumimoji="1" lang="en-US" altLang="ja-JP" sz="1600" dirty="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うち個人版ふるさと納税　　　　　　万円　・　企業版ふるさと納税　　　　　　万円）</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0780081"/>
                  </a:ext>
                </a:extLst>
              </a:tr>
            </a:tbl>
          </a:graphicData>
        </a:graphic>
      </p:graphicFrame>
      <p:sp>
        <p:nvSpPr>
          <p:cNvPr id="7" name="四角形: 角を丸くする 6">
            <a:extLst>
              <a:ext uri="{FF2B5EF4-FFF2-40B4-BE49-F238E27FC236}">
                <a16:creationId xmlns:a16="http://schemas.microsoft.com/office/drawing/2014/main" id="{B6F58C89-7EDC-46DB-9FFC-081521AA24E5}"/>
              </a:ext>
            </a:extLst>
          </p:cNvPr>
          <p:cNvSpPr/>
          <p:nvPr/>
        </p:nvSpPr>
        <p:spPr>
          <a:xfrm>
            <a:off x="501653" y="7024914"/>
            <a:ext cx="11232777" cy="1213039"/>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・本事業計画書をもとに、審査を行います。様式は適宜、ページ数（最大</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20</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ページ程度）、３ページ以降はレイアウト等を変更して構いません。</a:t>
            </a:r>
          </a:p>
        </p:txBody>
      </p:sp>
    </p:spTree>
    <p:extLst>
      <p:ext uri="{BB962C8B-B14F-4D97-AF65-F5344CB8AC3E}">
        <p14:creationId xmlns:p14="http://schemas.microsoft.com/office/powerpoint/2010/main" val="1205729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E0CD045-A00F-49F3-A11E-AD980E5AC70B}"/>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６．事業の継続性</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90500" y="813424"/>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（１）今後の事業計画</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8" name="四角形: 角を丸くする 7">
            <a:extLst>
              <a:ext uri="{FF2B5EF4-FFF2-40B4-BE49-F238E27FC236}">
                <a16:creationId xmlns:a16="http://schemas.microsoft.com/office/drawing/2014/main" id="{9748F007-FFA5-4C6A-88CE-1C70D833D3FB}"/>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・今後の事業計画（開発計画、収益化計画等）を記載してください。</a:t>
            </a: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・事業を進めていく上で必要になる事業提携先（仕入れ先、外部委託先、社外専門家等）がある場合は、その連携状況も具体的にご記入ください。</a:t>
            </a:r>
          </a:p>
        </p:txBody>
      </p:sp>
    </p:spTree>
    <p:extLst>
      <p:ext uri="{BB962C8B-B14F-4D97-AF65-F5344CB8AC3E}">
        <p14:creationId xmlns:p14="http://schemas.microsoft.com/office/powerpoint/2010/main" val="1303061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19C7843-DDBE-48F8-AD0E-8B80FBB02370}"/>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６．事業の継続性</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（２）今後の資金計画</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8" name="四角形: 角を丸くする 7">
            <a:extLst>
              <a:ext uri="{FF2B5EF4-FFF2-40B4-BE49-F238E27FC236}">
                <a16:creationId xmlns:a16="http://schemas.microsoft.com/office/drawing/2014/main" id="{74888A14-88D3-4DD6-8047-55521EC44C2E}"/>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・持続可能な経営に向けた今後の資金計画を３年分記載してください。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・認定前と認定後の売上推移も記載してください</a:t>
            </a:r>
          </a:p>
        </p:txBody>
      </p:sp>
    </p:spTree>
    <p:extLst>
      <p:ext uri="{BB962C8B-B14F-4D97-AF65-F5344CB8AC3E}">
        <p14:creationId xmlns:p14="http://schemas.microsoft.com/office/powerpoint/2010/main" val="1796787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B31C823-3FE0-4C25-BEA9-22E51E676AF3}"/>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kumimoji="1" lang="ja-JP" altLang="en-US" sz="2800" b="1" dirty="0">
                <a:latin typeface="UD デジタル 教科書体 NK-R" panose="02020400000000000000" pitchFamily="18" charset="-128"/>
                <a:ea typeface="UD デジタル 教科書体 NK-R" panose="02020400000000000000" pitchFamily="18" charset="-128"/>
              </a:rPr>
              <a:t>７．その他（任意）</a:t>
            </a:r>
          </a:p>
        </p:txBody>
      </p:sp>
      <p:sp>
        <p:nvSpPr>
          <p:cNvPr id="5" name="四角形: 角を丸くする 4">
            <a:extLst>
              <a:ext uri="{FF2B5EF4-FFF2-40B4-BE49-F238E27FC236}">
                <a16:creationId xmlns:a16="http://schemas.microsoft.com/office/drawing/2014/main" id="{9157AAA9-ED1B-4C5A-9F12-60D1A140203D}"/>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・その他、特にアピールしたいことなどあれば記載してください。</a:t>
            </a:r>
          </a:p>
        </p:txBody>
      </p:sp>
    </p:spTree>
    <p:extLst>
      <p:ext uri="{BB962C8B-B14F-4D97-AF65-F5344CB8AC3E}">
        <p14:creationId xmlns:p14="http://schemas.microsoft.com/office/powerpoint/2010/main" val="2127285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12699"/>
            <a:ext cx="10515600" cy="901700"/>
          </a:xfrm>
        </p:spPr>
        <p:txBody>
          <a:bodyPr>
            <a:normAutofit/>
          </a:bodyPr>
          <a:lstStyle/>
          <a:p>
            <a:r>
              <a:rPr lang="ja-JP" altLang="en-US" sz="2800" dirty="0">
                <a:latin typeface="UD デジタル 教科書体 NK-R" panose="02020400000000000000" pitchFamily="18" charset="-128"/>
                <a:ea typeface="UD デジタル 教科書体 NK-R" panose="02020400000000000000" pitchFamily="18" charset="-128"/>
              </a:rPr>
              <a:t>１．申請者</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869424306"/>
              </p:ext>
            </p:extLst>
          </p:nvPr>
        </p:nvGraphicFramePr>
        <p:xfrm>
          <a:off x="205194" y="771434"/>
          <a:ext cx="11825697" cy="5832000"/>
        </p:xfrm>
        <a:graphic>
          <a:graphicData uri="http://schemas.openxmlformats.org/drawingml/2006/table">
            <a:tbl>
              <a:tblPr firstRow="1" bandRow="1">
                <a:tableStyleId>{5940675A-B579-460E-94D1-54222C63F5DA}</a:tableStyleId>
              </a:tblPr>
              <a:tblGrid>
                <a:gridCol w="4015572">
                  <a:extLst>
                    <a:ext uri="{9D8B030D-6E8A-4147-A177-3AD203B41FA5}">
                      <a16:colId xmlns:a16="http://schemas.microsoft.com/office/drawing/2014/main" val="1015840581"/>
                    </a:ext>
                  </a:extLst>
                </a:gridCol>
                <a:gridCol w="7810125">
                  <a:extLst>
                    <a:ext uri="{9D8B030D-6E8A-4147-A177-3AD203B41FA5}">
                      <a16:colId xmlns:a16="http://schemas.microsoft.com/office/drawing/2014/main" val="2055512342"/>
                    </a:ext>
                  </a:extLst>
                </a:gridCol>
              </a:tblGrid>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法人名・屋号　（フリガナ）</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233401567"/>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代表者役職・氏名</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375427136"/>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所在地</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設立・開業年月日</a:t>
                      </a:r>
                    </a:p>
                  </a:txBody>
                  <a:tcPr anchor="ctr">
                    <a:solidFill>
                      <a:srgbClr val="66FFFF"/>
                    </a:solidFill>
                  </a:tcPr>
                </a:tc>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0780081"/>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事業形態</a:t>
                      </a:r>
                      <a:r>
                        <a:rPr kumimoji="1" lang="ja-JP" altLang="en-US" sz="1800" dirty="0">
                          <a:latin typeface="UD デジタル 教科書体 NK-R" panose="02020400000000000000" pitchFamily="18" charset="-128"/>
                          <a:ea typeface="UD デジタル 教科書体 NK-R" panose="02020400000000000000" pitchFamily="18" charset="-128"/>
                        </a:rPr>
                        <a:t>　　　　　　　</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該当を■に変更</a:t>
                      </a:r>
                    </a:p>
                  </a:txBody>
                  <a:tcPr anchor="ctr">
                    <a:solidFill>
                      <a:srgbClr val="66FFFF"/>
                    </a:solidFill>
                  </a:tcPr>
                </a:tc>
                <a:tc>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　法人　　　　　　　　　</a:t>
                      </a:r>
                      <a:r>
                        <a:rPr kumimoji="1" lang="zh-TW" altLang="en-US" sz="1600" dirty="0">
                          <a:latin typeface="UD デジタル 教科書体 NK-R" panose="02020400000000000000" pitchFamily="18" charset="-128"/>
                          <a:ea typeface="UD デジタル 教科書体 NK-R" panose="02020400000000000000" pitchFamily="18" charset="-128"/>
                        </a:rPr>
                        <a:t>□個人事業　</a:t>
                      </a:r>
                      <a:r>
                        <a:rPr kumimoji="1" lang="ja-JP" altLang="en-US" sz="1600" dirty="0">
                          <a:latin typeface="UD デジタル 教科書体 NK-R" panose="02020400000000000000" pitchFamily="18" charset="-128"/>
                          <a:ea typeface="UD デジタル 教科書体 NK-R" panose="02020400000000000000" pitchFamily="18" charset="-128"/>
                        </a:rPr>
                        <a:t>　</a:t>
                      </a:r>
                    </a:p>
                  </a:txBody>
                  <a:tcPr anchor="ctr"/>
                </a:tc>
                <a:extLst>
                  <a:ext uri="{0D108BD9-81ED-4DB2-BD59-A6C34878D82A}">
                    <a16:rowId xmlns:a16="http://schemas.microsoft.com/office/drawing/2014/main" val="2803990366"/>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資本金・出資金</a:t>
                      </a:r>
                      <a:r>
                        <a:rPr kumimoji="1" lang="ja-JP" altLang="en-US" sz="1800" dirty="0">
                          <a:latin typeface="UD デジタル 教科書体 NK-R" panose="02020400000000000000" pitchFamily="18" charset="-128"/>
                          <a:ea typeface="UD デジタル 教科書体 NK-R" panose="02020400000000000000" pitchFamily="18" charset="-128"/>
                        </a:rPr>
                        <a:t>　　</a:t>
                      </a:r>
                      <a:r>
                        <a:rPr kumimoji="1" lang="ja-JP" altLang="en-US" sz="1800" baseline="0" dirty="0">
                          <a:latin typeface="UD デジタル 教科書体 NK-R" panose="02020400000000000000" pitchFamily="18" charset="-128"/>
                          <a:ea typeface="UD デジタル 教科書体 NK-R" panose="02020400000000000000" pitchFamily="18" charset="-128"/>
                        </a:rPr>
                        <a:t> </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法人の場合のみ記載</a:t>
                      </a:r>
                    </a:p>
                  </a:txBody>
                  <a:tcPr anchor="ctr">
                    <a:solidFill>
                      <a:srgbClr val="66FFFF"/>
                    </a:solidFill>
                  </a:tcPr>
                </a:tc>
                <a:tc>
                  <a:txBody>
                    <a:bodyPr/>
                    <a:lstStyle/>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　</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919105249"/>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従業員数    </a:t>
                      </a:r>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役員を除く</a:t>
                      </a:r>
                    </a:p>
                  </a:txBody>
                  <a:tcPr anchor="ctr">
                    <a:solidFill>
                      <a:srgbClr val="66FFFF"/>
                    </a:solidFill>
                  </a:tcPr>
                </a:tc>
                <a:tc>
                  <a:txBody>
                    <a:bodyPr/>
                    <a:lstStyle/>
                    <a:p>
                      <a:pPr algn="l"/>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　</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693505737"/>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業種　</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solidFill>
                      <a:srgbClr val="66FFFF"/>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538704947"/>
                  </a:ext>
                </a:extLst>
              </a:tr>
              <a:tr h="648000">
                <a:tc>
                  <a:txBody>
                    <a:bodyPr/>
                    <a:lstStyle/>
                    <a:p>
                      <a:r>
                        <a:rPr kumimoji="1" lang="ja-JP" altLang="en-US" sz="1600" dirty="0">
                          <a:latin typeface="UD デジタル 教科書体 NK-R" panose="02020400000000000000" pitchFamily="18" charset="-128"/>
                          <a:ea typeface="UD デジタル 教科書体 NK-R" panose="02020400000000000000" pitchFamily="18" charset="-128"/>
                        </a:rPr>
                        <a:t>事業に要する許認可・免許等</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solidFill>
                      <a:srgbClr val="66FFFF"/>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694853189"/>
                  </a:ext>
                </a:extLst>
              </a:tr>
            </a:tbl>
          </a:graphicData>
        </a:graphic>
      </p:graphicFrame>
    </p:spTree>
    <p:extLst>
      <p:ext uri="{BB962C8B-B14F-4D97-AF65-F5344CB8AC3E}">
        <p14:creationId xmlns:p14="http://schemas.microsoft.com/office/powerpoint/2010/main" val="108316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２．解決したい課題</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265081" y="7036583"/>
            <a:ext cx="11196000" cy="2585323"/>
          </a:xfrm>
          <a:prstGeom prst="rect">
            <a:avLst/>
          </a:prstGeom>
          <a:solidFill>
            <a:schemeClr val="accent1">
              <a:lumMod val="20000"/>
              <a:lumOff val="80000"/>
            </a:schemeClr>
          </a:solidFill>
        </p:spPr>
        <p:txBody>
          <a:bodyPr wrap="square" rtlCol="0">
            <a:spAutoFit/>
          </a:bodyPr>
          <a:lstStyle/>
          <a:p>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記載上の注意</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　</a:t>
            </a:r>
            <a:r>
              <a:rPr lang="en-US" altLang="ja-JP" i="1" dirty="0">
                <a:latin typeface="BIZ UDPゴシック" panose="020B0400000000000000" pitchFamily="50" charset="-128"/>
                <a:ea typeface="BIZ UDPゴシック" panose="020B0400000000000000" pitchFamily="50" charset="-128"/>
              </a:rPr>
              <a:t>※</a:t>
            </a:r>
            <a:r>
              <a:rPr lang="ja-JP" altLang="en-US" i="1" dirty="0">
                <a:latin typeface="BIZ UDPゴシック" panose="020B0400000000000000" pitchFamily="50" charset="-128"/>
                <a:ea typeface="BIZ UDPゴシック" panose="020B0400000000000000" pitchFamily="50" charset="-128"/>
              </a:rPr>
              <a:t>本注意書きは削除可。</a:t>
            </a:r>
          </a:p>
          <a:p>
            <a:endParaRPr lang="en-US" altLang="ja-JP" i="1"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●事業を通じて解決したい「社会や地域の課題」を具体的に記載ください。</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●なぜその課題の解決が重要と考えているのか。社会的なニーズや、起業家個人として解決に取り組む背景も併せて記載ください。</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　</a:t>
            </a:r>
            <a:endParaRPr lang="en-US" altLang="ja-JP" dirty="0">
              <a:latin typeface="BIZ UDPゴシック" panose="020B0400000000000000" pitchFamily="50" charset="-128"/>
              <a:ea typeface="BIZ UDPゴシック" panose="020B0400000000000000" pitchFamily="50" charset="-128"/>
            </a:endParaRPr>
          </a:p>
          <a:p>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（評価のポイント）</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・取り組む課題を具体的に設定しており、取り組む必要性を明確に説明できる。</a:t>
            </a:r>
            <a:endParaRPr lang="en-US" altLang="ja-JP" dirty="0">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A5D2A98C-7929-48F7-8E58-BAE54614A8C0}"/>
              </a:ext>
            </a:extLst>
          </p:cNvPr>
          <p:cNvSpPr txBox="1"/>
          <p:nvPr/>
        </p:nvSpPr>
        <p:spPr>
          <a:xfrm>
            <a:off x="475129" y="1359805"/>
            <a:ext cx="11523192" cy="5309936"/>
          </a:xfrm>
          <a:prstGeom prst="rect">
            <a:avLst/>
          </a:prstGeom>
          <a:noFill/>
        </p:spPr>
        <p:txBody>
          <a:bodyPr vert="eaVert" wrap="square" rtlCol="0">
            <a:spAutoFit/>
          </a:bodyPr>
          <a:lstStyle/>
          <a:p>
            <a:endParaRPr kumimoji="1" lang="ja-JP" altLang="en-US" dirty="0"/>
          </a:p>
        </p:txBody>
      </p:sp>
      <p:sp>
        <p:nvSpPr>
          <p:cNvPr id="5" name="四角形: 角を丸くする 4">
            <a:extLst>
              <a:ext uri="{FF2B5EF4-FFF2-40B4-BE49-F238E27FC236}">
                <a16:creationId xmlns:a16="http://schemas.microsoft.com/office/drawing/2014/main" id="{AD68DF51-21BD-454C-8812-BA4D0B6C3C28}"/>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・事業を通じて解決したい「社会や地域の課題」を具体的に記載してください。</a:t>
            </a: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・なぜその課題の解決が重要と考えているのか。社会的なニーズや、起業家として解決に取り組む背景も併せて記載してください。</a:t>
            </a:r>
          </a:p>
        </p:txBody>
      </p:sp>
    </p:spTree>
    <p:extLst>
      <p:ext uri="{BB962C8B-B14F-4D97-AF65-F5344CB8AC3E}">
        <p14:creationId xmlns:p14="http://schemas.microsoft.com/office/powerpoint/2010/main" val="369438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95613310-93A1-44AC-9C4C-74DA4F80898A}"/>
              </a:ext>
            </a:extLst>
          </p:cNvPr>
          <p:cNvSpPr txBox="1"/>
          <p:nvPr/>
        </p:nvSpPr>
        <p:spPr>
          <a:xfrm>
            <a:off x="475129" y="1359805"/>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３．事業内容</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（１）具体的な事業内容</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4" name="四角形: 角を丸くする 3">
            <a:extLst>
              <a:ext uri="{FF2B5EF4-FFF2-40B4-BE49-F238E27FC236}">
                <a16:creationId xmlns:a16="http://schemas.microsoft.com/office/drawing/2014/main" id="{8A1EE67D-7829-43EB-BE12-88687B36C4A5}"/>
              </a:ext>
            </a:extLst>
          </p:cNvPr>
          <p:cNvSpPr/>
          <p:nvPr/>
        </p:nvSpPr>
        <p:spPr>
          <a:xfrm>
            <a:off x="190500" y="7650048"/>
            <a:ext cx="11232777" cy="2308324"/>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●課題解決に向けて取り組んでいる事業内容について、具体的に記載ください。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●取り組む事業が「なぜ課題の解決に繋がるのか」分かるように記載ください。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p:txBody>
      </p:sp>
      <p:sp>
        <p:nvSpPr>
          <p:cNvPr id="7" name="四角形: 角を丸くする 6">
            <a:extLst>
              <a:ext uri="{FF2B5EF4-FFF2-40B4-BE49-F238E27FC236}">
                <a16:creationId xmlns:a16="http://schemas.microsoft.com/office/drawing/2014/main" id="{EE414723-01A1-4A3A-ACDB-DDF92C3906BA}"/>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・課題解決の手段として取り組んでいる事業内容について、具体的に記載してください。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・取り組む事業が「なぜ課題の解決に繋がるのか」分かるように記載してください。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064091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E3B4760-9F3B-4371-BC48-8CAAC968EA63}"/>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３．事業内容</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（２）共感を得るポイント</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8" name="四角形: 角を丸くする 7">
            <a:extLst>
              <a:ext uri="{FF2B5EF4-FFF2-40B4-BE49-F238E27FC236}">
                <a16:creationId xmlns:a16="http://schemas.microsoft.com/office/drawing/2014/main" id="{977861EE-A7EA-4881-9A16-F7F8E06F3FCE}"/>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・事業内容のどういう部分が共感を得て、個人や企業はふるさと納税寄附をすると想定されるかを記載してください。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・寄附者の人物（企業）像、寄附する理由について記載してください。</a:t>
            </a:r>
          </a:p>
        </p:txBody>
      </p:sp>
    </p:spTree>
    <p:extLst>
      <p:ext uri="{BB962C8B-B14F-4D97-AF65-F5344CB8AC3E}">
        <p14:creationId xmlns:p14="http://schemas.microsoft.com/office/powerpoint/2010/main" val="2154272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12CEE3B-927A-4694-9CEA-FA478285D312}"/>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３．事業内容</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（３）別府市民の持続的でより良い生活に繋がるポイント</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7" name="四角形: 角を丸くする 6">
            <a:extLst>
              <a:ext uri="{FF2B5EF4-FFF2-40B4-BE49-F238E27FC236}">
                <a16:creationId xmlns:a16="http://schemas.microsoft.com/office/drawing/2014/main" id="{65F1FE03-6BD4-4F42-B03D-5AA70008E7D2}"/>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・取り組む事業がどのような点で「人々の持続的でより良い生活の実現」に繋がるのか記載してください。</a:t>
            </a:r>
          </a:p>
        </p:txBody>
      </p:sp>
    </p:spTree>
    <p:extLst>
      <p:ext uri="{BB962C8B-B14F-4D97-AF65-F5344CB8AC3E}">
        <p14:creationId xmlns:p14="http://schemas.microsoft.com/office/powerpoint/2010/main" val="268398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6CC0D57-DC36-4424-AA0D-04BC9F14A1CC}"/>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３．事業内容</a:t>
            </a:r>
            <a:endParaRPr kumimoji="1" lang="ja-JP" altLang="en-US" sz="28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0500" y="800361"/>
            <a:ext cx="10515600" cy="40011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（４）効果指標</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7" name="四角形: 角を丸くする 6">
            <a:extLst>
              <a:ext uri="{FF2B5EF4-FFF2-40B4-BE49-F238E27FC236}">
                <a16:creationId xmlns:a16="http://schemas.microsoft.com/office/drawing/2014/main" id="{A48E3266-4F9E-41F6-A0E3-1B0021EF2880}"/>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・取り組む事業が地域や社会の課題解決にどれだけ繋がったか、定量的に説明できる効果指標を設定してください。</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・その指標を設定した理由（なぜ効果指標になるのか）、測定方法について記載ください。</a:t>
            </a:r>
          </a:p>
        </p:txBody>
      </p:sp>
    </p:spTree>
    <p:extLst>
      <p:ext uri="{BB962C8B-B14F-4D97-AF65-F5344CB8AC3E}">
        <p14:creationId xmlns:p14="http://schemas.microsoft.com/office/powerpoint/2010/main" val="2151564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0F0D3D2-39BD-4429-A128-2FBE8FAEC106}"/>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４</a:t>
            </a:r>
            <a:r>
              <a:rPr kumimoji="1" lang="ja-JP" altLang="en-US" sz="2800" b="1" dirty="0">
                <a:latin typeface="UD デジタル 教科書体 NK-R" panose="02020400000000000000" pitchFamily="18" charset="-128"/>
                <a:ea typeface="UD デジタル 教科書体 NK-R" panose="02020400000000000000" pitchFamily="18" charset="-128"/>
              </a:rPr>
              <a:t>．寄附が必要な理由・実現したいこと</a:t>
            </a:r>
          </a:p>
        </p:txBody>
      </p:sp>
      <p:sp>
        <p:nvSpPr>
          <p:cNvPr id="5" name="四角形: 角を丸くする 4">
            <a:extLst>
              <a:ext uri="{FF2B5EF4-FFF2-40B4-BE49-F238E27FC236}">
                <a16:creationId xmlns:a16="http://schemas.microsoft.com/office/drawing/2014/main" id="{6133E928-89D5-4942-A579-DBEEA093B933}"/>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・ふるさと納税で集めた寄附で取り組みたい事業の内容、その背景・理由、その取組により期待される効果等について記載ください。</a:t>
            </a: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・補助金の使途についても具体的に記載ください（例：ホームページ制作費○○万円、マーケティング調査費○○万円）</a:t>
            </a:r>
          </a:p>
        </p:txBody>
      </p:sp>
    </p:spTree>
    <p:extLst>
      <p:ext uri="{BB962C8B-B14F-4D97-AF65-F5344CB8AC3E}">
        <p14:creationId xmlns:p14="http://schemas.microsoft.com/office/powerpoint/2010/main" val="1008857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2E5A2DF-E607-4C3B-864E-FFC5771EF7DC}"/>
              </a:ext>
            </a:extLst>
          </p:cNvPr>
          <p:cNvSpPr txBox="1"/>
          <p:nvPr/>
        </p:nvSpPr>
        <p:spPr>
          <a:xfrm>
            <a:off x="396092" y="1315453"/>
            <a:ext cx="11523192" cy="5309936"/>
          </a:xfrm>
          <a:prstGeom prst="rect">
            <a:avLst/>
          </a:prstGeom>
          <a:noFill/>
        </p:spPr>
        <p:txBody>
          <a:bodyPr vert="eaVert" wrap="square" rtlCol="0">
            <a:spAutoFit/>
          </a:bodyPr>
          <a:lstStyle/>
          <a:p>
            <a:endParaRPr kumimoji="1" lang="ja-JP" altLang="en-US" dirty="0"/>
          </a:p>
        </p:txBody>
      </p:sp>
      <p:sp>
        <p:nvSpPr>
          <p:cNvPr id="2" name="タイトル 1"/>
          <p:cNvSpPr>
            <a:spLocks noGrp="1"/>
          </p:cNvSpPr>
          <p:nvPr>
            <p:ph type="title"/>
          </p:nvPr>
        </p:nvSpPr>
        <p:spPr>
          <a:xfrm>
            <a:off x="0" y="0"/>
            <a:ext cx="10515600" cy="836427"/>
          </a:xfrm>
        </p:spPr>
        <p:txBody>
          <a:bodyPr>
            <a:norm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５</a:t>
            </a:r>
            <a:r>
              <a:rPr kumimoji="1" lang="ja-JP" altLang="en-US" sz="2800" b="1" dirty="0">
                <a:latin typeface="UD デジタル 教科書体 NK-R" panose="02020400000000000000" pitchFamily="18" charset="-128"/>
                <a:ea typeface="UD デジタル 教科書体 NK-R" panose="02020400000000000000" pitchFamily="18" charset="-128"/>
              </a:rPr>
              <a:t>．寄附を集めるための取り組み</a:t>
            </a:r>
          </a:p>
        </p:txBody>
      </p:sp>
      <p:sp>
        <p:nvSpPr>
          <p:cNvPr id="5" name="四角形: 角を丸くする 4">
            <a:extLst>
              <a:ext uri="{FF2B5EF4-FFF2-40B4-BE49-F238E27FC236}">
                <a16:creationId xmlns:a16="http://schemas.microsoft.com/office/drawing/2014/main" id="{CFE4C725-B484-415D-B116-7004FD215B88}"/>
              </a:ext>
            </a:extLst>
          </p:cNvPr>
          <p:cNvSpPr/>
          <p:nvPr/>
        </p:nvSpPr>
        <p:spPr>
          <a:xfrm>
            <a:off x="484094" y="4908883"/>
            <a:ext cx="11232777" cy="1760857"/>
          </a:xfrm>
          <a:prstGeom prst="roundRect">
            <a:avLst/>
          </a:prstGeom>
          <a:noFill/>
          <a:ln w="25400">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記載上の注意</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a:t>
            </a:r>
            <a:r>
              <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本注意書きは削除してください。</a:t>
            </a:r>
          </a:p>
          <a:p>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・認定を受けた後、寄附集めまでの準備。そして目標額まで寄附を集めるためにどういったことに取り組むのか。</a:t>
            </a:r>
            <a:endParaRPr lang="en-US" altLang="ja-JP"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　個人版ふるさと納税・企業版ふるさと納税それぞれの具体的な取り組み（呼びかけ先・関係性・実現度）を記載してください。</a:t>
            </a:r>
          </a:p>
          <a:p>
            <a:r>
              <a:rPr lang="ja-JP" altLang="en-US" sz="1400" dirty="0">
                <a:solidFill>
                  <a:schemeClr val="bg2">
                    <a:lumMod val="50000"/>
                  </a:schemeClr>
                </a:solidFill>
                <a:latin typeface="UD デジタル 教科書体 NK-R" panose="02020400000000000000" pitchFamily="18" charset="-128"/>
                <a:ea typeface="UD デジタル 教科書体 NK-R" panose="02020400000000000000" pitchFamily="18" charset="-128"/>
              </a:rPr>
              <a:t>・目標額に到達しなかった場合、プロジェクトをどのように実施するか。実施のための対応策や想定される変更内容などを記載してください。</a:t>
            </a:r>
          </a:p>
        </p:txBody>
      </p:sp>
    </p:spTree>
    <p:extLst>
      <p:ext uri="{BB962C8B-B14F-4D97-AF65-F5344CB8AC3E}">
        <p14:creationId xmlns:p14="http://schemas.microsoft.com/office/powerpoint/2010/main" val="33003444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989</Words>
  <Application>Microsoft Office PowerPoint</Application>
  <PresentationFormat>ワイド画面</PresentationFormat>
  <Paragraphs>94</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BIZ UDPゴシック</vt:lpstr>
      <vt:lpstr>UD デジタル 教科書体 NK-R</vt:lpstr>
      <vt:lpstr>游ゴシック</vt:lpstr>
      <vt:lpstr>游ゴシック Light</vt:lpstr>
      <vt:lpstr>Arial</vt:lpstr>
      <vt:lpstr>Office テーマ</vt:lpstr>
      <vt:lpstr>別府市ソーシャルスタートアップ成長支援事業 事業計画書</vt:lpstr>
      <vt:lpstr>１．申請者</vt:lpstr>
      <vt:lpstr>２．解決したい課題</vt:lpstr>
      <vt:lpstr>３．事業内容</vt:lpstr>
      <vt:lpstr>３．事業内容</vt:lpstr>
      <vt:lpstr>３．事業内容</vt:lpstr>
      <vt:lpstr>３．事業内容</vt:lpstr>
      <vt:lpstr>４．寄附が必要な理由・実現したいこと</vt:lpstr>
      <vt:lpstr>５．寄附を集めるための取り組み</vt:lpstr>
      <vt:lpstr>６．事業の継続性</vt:lpstr>
      <vt:lpstr>６．事業の継続性</vt:lpstr>
      <vt:lpstr>７．その他（任意）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産業政策課</dc:creator>
  <cp:lastModifiedBy>産業政策課</cp:lastModifiedBy>
  <cp:revision>14</cp:revision>
  <dcterms:created xsi:type="dcterms:W3CDTF">2025-04-02T11:55:17Z</dcterms:created>
  <dcterms:modified xsi:type="dcterms:W3CDTF">2025-04-03T07:32:28Z</dcterms:modified>
</cp:coreProperties>
</file>